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72" r:id="rId4"/>
    <p:sldId id="273" r:id="rId5"/>
    <p:sldId id="258" r:id="rId6"/>
    <p:sldId id="266" r:id="rId7"/>
    <p:sldId id="267" r:id="rId8"/>
    <p:sldId id="274" r:id="rId9"/>
    <p:sldId id="275" r:id="rId10"/>
    <p:sldId id="276" r:id="rId11"/>
    <p:sldId id="277" r:id="rId12"/>
    <p:sldId id="278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7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latin typeface="Arial Black" pitchFamily="34" charset="0"/>
              </a:rPr>
              <a:t>Wspomaganie </a:t>
            </a:r>
            <a:r>
              <a:rPr lang="pl-PL" sz="3600" b="1" dirty="0" smtClean="0">
                <a:latin typeface="Arial Black" pitchFamily="34" charset="0"/>
              </a:rPr>
              <a:t>szkół w rozwoju kompetencji matematyczno – przyrodniczych uczniów – </a:t>
            </a:r>
            <a:r>
              <a:rPr lang="pl-PL" sz="3600" dirty="0" smtClean="0">
                <a:latin typeface="Arial Black" pitchFamily="34" charset="0"/>
              </a:rPr>
              <a:t/>
            </a:r>
            <a:br>
              <a:rPr lang="pl-PL" sz="3600" dirty="0" smtClean="0">
                <a:latin typeface="Arial Black" pitchFamily="34" charset="0"/>
              </a:rPr>
            </a:br>
            <a:r>
              <a:rPr lang="pl-PL" sz="3600" b="1" dirty="0" smtClean="0">
                <a:latin typeface="Arial Black" pitchFamily="34" charset="0"/>
              </a:rPr>
              <a:t>III etap edukacyjny </a:t>
            </a:r>
            <a:endParaRPr lang="pl-PL" sz="3600" dirty="0"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b="1" u="sng" dirty="0" smtClean="0"/>
              <a:t>Moduł IV</a:t>
            </a:r>
            <a:r>
              <a:rPr lang="pl-PL" b="1" dirty="0" smtClean="0"/>
              <a:t> </a:t>
            </a:r>
            <a:endParaRPr lang="pl-PL" dirty="0" smtClean="0"/>
          </a:p>
          <a:p>
            <a:r>
              <a:rPr lang="pl-PL" b="1" cap="all" dirty="0" smtClean="0"/>
              <a:t>Proces uczenia się a rozwój kompetencji kluczowych</a:t>
            </a:r>
            <a:endParaRPr lang="pl-PL" dirty="0" smtClean="0"/>
          </a:p>
          <a:p>
            <a:r>
              <a:rPr lang="pl-PL" b="1" dirty="0" smtClean="0"/>
              <a:t>IV.1. 	Uczenie się jako proces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54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315233"/>
            <a:ext cx="10649607" cy="4183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z="2800" dirty="0" smtClean="0"/>
              <a:t>W 1956 Benjamin </a:t>
            </a:r>
            <a:r>
              <a:rPr lang="pl-PL" sz="2800" dirty="0" err="1" smtClean="0"/>
              <a:t>Bloom</a:t>
            </a:r>
            <a:r>
              <a:rPr lang="pl-PL" sz="2800" dirty="0" smtClean="0"/>
              <a:t> wydał książkę pt. ”</a:t>
            </a:r>
            <a:r>
              <a:rPr lang="pl-PL" sz="2800" i="1" dirty="0" err="1" smtClean="0"/>
              <a:t>Taxonomy</a:t>
            </a:r>
            <a:r>
              <a:rPr lang="pl-PL" sz="2800" i="1" dirty="0" smtClean="0"/>
              <a:t> of </a:t>
            </a:r>
            <a:r>
              <a:rPr lang="pl-PL" sz="2800" i="1" dirty="0" err="1" smtClean="0"/>
              <a:t>educational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objectives</a:t>
            </a:r>
            <a:r>
              <a:rPr lang="pl-PL" sz="2800" dirty="0" smtClean="0"/>
              <a:t>”, w której opisał swój system klasyfikacji celów nauczania w oparciu o poziom zrozumienia niezbędny do opanowania danego celu. System ten jest znany szerzej jako Taksonomia </a:t>
            </a:r>
            <a:r>
              <a:rPr lang="pl-PL" sz="2800" dirty="0" err="1" smtClean="0"/>
              <a:t>Blooma</a:t>
            </a:r>
            <a:r>
              <a:rPr lang="pl-PL" sz="2800" dirty="0" smtClean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315233"/>
            <a:ext cx="10649607" cy="44968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pl-PL" sz="2800" b="1" dirty="0" smtClean="0"/>
              <a:t>Wiedza</a:t>
            </a:r>
            <a:r>
              <a:rPr lang="pl-PL" sz="2800" dirty="0" smtClean="0"/>
              <a:t> – umiejętność przywoływania lub pamiętania słów, faktów i pojęć, bez konieczność rozumienia.</a:t>
            </a:r>
            <a:br>
              <a:rPr lang="pl-PL" sz="2800" dirty="0" smtClean="0"/>
            </a:br>
            <a:r>
              <a:rPr lang="pl-PL" sz="2800" b="1" dirty="0" smtClean="0"/>
              <a:t>Zrozumienie</a:t>
            </a:r>
            <a:r>
              <a:rPr lang="pl-PL" sz="2800" dirty="0" smtClean="0"/>
              <a:t> – umiejętność rozumienia i interpretowania nabytych informacji.</a:t>
            </a:r>
            <a:br>
              <a:rPr lang="pl-PL" sz="2800" dirty="0" smtClean="0"/>
            </a:br>
            <a:r>
              <a:rPr lang="pl-PL" sz="2800" b="1" dirty="0" smtClean="0"/>
              <a:t>Zastosowanie</a:t>
            </a:r>
            <a:r>
              <a:rPr lang="pl-PL" sz="2800" dirty="0" smtClean="0"/>
              <a:t> – umiejętność wykorzystania nabytych informacji w nowych sytuacjach np. wykorzystania wiedzy do rozwiązania nowego problemu.</a:t>
            </a:r>
            <a:br>
              <a:rPr lang="pl-PL" sz="2800" dirty="0" smtClean="0"/>
            </a:br>
            <a:r>
              <a:rPr lang="pl-PL" sz="2800" b="1" dirty="0" smtClean="0"/>
              <a:t>Analiza</a:t>
            </a:r>
            <a:r>
              <a:rPr lang="pl-PL" sz="2800" dirty="0" smtClean="0"/>
              <a:t> – umiejętność rozłożenia informacji na elementy składowe np. odnajdywanie wewnętrznych powiązań i idei (rozumienie struktury organizującej).</a:t>
            </a:r>
            <a:br>
              <a:rPr lang="pl-PL" sz="2800" dirty="0" smtClean="0"/>
            </a:br>
            <a:r>
              <a:rPr lang="pl-PL" sz="2800" b="1" dirty="0" smtClean="0"/>
              <a:t>Synteza</a:t>
            </a:r>
            <a:r>
              <a:rPr lang="pl-PL" sz="2800" dirty="0" smtClean="0"/>
              <a:t> – umiejętność łączenia poszczególnych elementów w całość.</a:t>
            </a:r>
            <a:br>
              <a:rPr lang="pl-PL" sz="2800" dirty="0" smtClean="0"/>
            </a:br>
            <a:r>
              <a:rPr lang="pl-PL" sz="2800" b="1" dirty="0" smtClean="0"/>
              <a:t>Ewaluacja</a:t>
            </a:r>
            <a:r>
              <a:rPr lang="pl-PL" sz="2800" dirty="0" smtClean="0"/>
              <a:t> – umiejętność oceny wartości informacji ze względu na dany cel.</a:t>
            </a:r>
          </a:p>
          <a:p>
            <a:r>
              <a:rPr lang="pl-PL" sz="1300" dirty="0" smtClean="0"/>
              <a:t>https://www.cerno.pl/blog/47-taksonomia-celow-szkoleniowych-benjamina-blooma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7" y="1315233"/>
            <a:ext cx="3819394" cy="4121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z="2400" b="1" dirty="0" smtClean="0"/>
              <a:t>Taksonomia </a:t>
            </a:r>
            <a:r>
              <a:rPr lang="pl-PL" sz="2400" b="1" dirty="0" err="1" smtClean="0"/>
              <a:t>Blooma</a:t>
            </a:r>
            <a:r>
              <a:rPr lang="pl-PL" sz="2400" b="1" dirty="0" smtClean="0"/>
              <a:t> składa się z trzech sfer aktywności edukacyjnych.</a:t>
            </a:r>
          </a:p>
          <a:p>
            <a:pPr lvl="0"/>
            <a:r>
              <a:rPr lang="pl-PL" sz="1200" dirty="0" smtClean="0"/>
              <a:t>http://www.jankowskit.pl/metodyka-nauczania-i-dydaktyka/taksonomia-blooma.html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72833" y="975733"/>
            <a:ext cx="6859880" cy="5011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67623"/>
            <a:ext cx="10649607" cy="53570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b="1" dirty="0" smtClean="0"/>
              <a:t>Proces uczenia się </a:t>
            </a:r>
          </a:p>
          <a:p>
            <a:pPr algn="ctr">
              <a:buNone/>
            </a:pPr>
            <a:r>
              <a:rPr lang="pl-PL" sz="1200" dirty="0" smtClean="0"/>
              <a:t>http://www.reedukacja.pl/default.aspx?action=view&amp;item=863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778697"/>
            <a:ext cx="10649607" cy="3720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pl-PL" sz="2800" dirty="0" smtClean="0"/>
          </a:p>
          <a:p>
            <a:r>
              <a:rPr lang="pl-PL" sz="2800" dirty="0" smtClean="0"/>
              <a:t>Z. Włodarski wyjaśnia, iż w psychologii terminu </a:t>
            </a:r>
            <a:r>
              <a:rPr lang="pl-PL" sz="2800" b="1" dirty="0" smtClean="0"/>
              <a:t>uczenie się używa się na określenie jednego (lub jednej kategorii) spośród procesów zachodzących w układzie nerwowym osobnika, które prowadzą do mniej lub bardziej trwałych zmian w zachowaniu</a:t>
            </a:r>
            <a:r>
              <a:rPr lang="pl-PL" sz="2800" dirty="0" smtClean="0"/>
              <a:t>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215025"/>
            <a:ext cx="10649607" cy="4283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2800" dirty="0" smtClean="0"/>
              <a:t>Zdaniem </a:t>
            </a:r>
            <a:r>
              <a:rPr lang="pl-PL" sz="2800" b="1" dirty="0" smtClean="0"/>
              <a:t>Brunera</a:t>
            </a:r>
            <a:r>
              <a:rPr lang="pl-PL" sz="2800" dirty="0" smtClean="0"/>
              <a:t> uczenie się  </a:t>
            </a:r>
            <a:r>
              <a:rPr lang="pl-PL" sz="2800" b="1" dirty="0" smtClean="0"/>
              <a:t>jest to złożona aktywność, która wymaga trzech głównych procesów poznawczych:</a:t>
            </a:r>
            <a:endParaRPr lang="pl-PL" sz="2800" dirty="0" smtClean="0"/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Zdobywania informacji;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Transformacji lub manipulacji tą informacją w stronę formy odpowiedniej do radzenia sobie z danymi zadaniami;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Testowania i sprawdzania adekwatności tej transformacji;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052187"/>
            <a:ext cx="10649607" cy="48475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pl-PL" sz="2800" dirty="0" smtClean="0"/>
              <a:t>D. Fontana powołując się na </a:t>
            </a:r>
            <a:r>
              <a:rPr lang="pl-PL" sz="2800" dirty="0" err="1" smtClean="0"/>
              <a:t>Gagne`a</a:t>
            </a:r>
            <a:r>
              <a:rPr lang="pl-PL" sz="2800" dirty="0" smtClean="0"/>
              <a:t> podaje, iż </a:t>
            </a:r>
            <a:r>
              <a:rPr lang="pl-PL" sz="2800" b="1" dirty="0" smtClean="0"/>
              <a:t>akt uczenia się </a:t>
            </a:r>
            <a:r>
              <a:rPr lang="pl-PL" sz="2800" dirty="0" smtClean="0"/>
              <a:t>złożony jest z ośmiu następujących zdarzeń: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Motywacja (lub oczekiwanie)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Zrozumienie (podmiot postrzega materiał i odróżnia go od innych bodźców zwracających jego uwagę)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Poznanie (podmiot koduje wiedzę)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Przechowanie (podmiot przechowuje wiedzę w pomięci krótko- lub długotrwałej)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Przypomnienie (podmiot odzyskuje materiał z pamięci)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Generalizacja (materiał jest przenoszony na nowe sytuacje, a więc pozwala podmiotowi rozwinąć strategie postępowania z nimi)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Działanie (te strategie są wykorzystane w praktyce)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Sprzężenie zwrotne (podmiot uzyskuje wiedzę na podstawie rezultatów).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189973"/>
            <a:ext cx="10649607" cy="4308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2800" b="1" dirty="0" smtClean="0"/>
              <a:t>Cztery fazy kompetencji</a:t>
            </a:r>
            <a:r>
              <a:rPr lang="pl-PL" sz="2800" dirty="0" smtClean="0"/>
              <a:t> Noela </a:t>
            </a:r>
            <a:r>
              <a:rPr lang="pl-PL" sz="2800" dirty="0" err="1" smtClean="0"/>
              <a:t>Burcha</a:t>
            </a:r>
            <a:r>
              <a:rPr lang="pl-PL" sz="2800" dirty="0" smtClean="0"/>
              <a:t> – model psychologiczny, określany także jako proces zdobywania świadomej kompetencji, oparty na analizie stanów psychicznych zaangażowanych w proces przejścia od niekompetencji do kompetencji, umiejętności w danej dziedzinie.</a:t>
            </a:r>
          </a:p>
          <a:p>
            <a:r>
              <a:rPr lang="pl-PL" sz="1200" dirty="0" smtClean="0"/>
              <a:t>https://www.governica.com/Cztery_fazy_kompetencji</a:t>
            </a:r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189973"/>
            <a:ext cx="10649607" cy="4308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Nieświadoma niekompetencja</a:t>
            </a:r>
            <a:r>
              <a:rPr lang="pl-PL" sz="2800" dirty="0" smtClean="0"/>
              <a:t> - jednostka w tej fazie nie rozumie lub nie wie jak coś zrobić i nie potrafi ponadto rozpoznać swoich braków. Niektóre osoby mogą nawet na tym etapie podważać przydatność umiejętności. W tej fazie to sama jednostka musi uznać, iż jest w danej dziedzinie niekompetentna i sama uznać wartość nabycia nowych umiejętności. Jest to warunek konieczny przed przejściem do następnego etapu. Czas w jakim jednostka pozostanie na tym etapie zależy tylko od wewnętrznych bodźców motywacyjnych do nauki.</a:t>
            </a:r>
          </a:p>
        </p:txBody>
      </p:sp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315233"/>
            <a:ext cx="10649607" cy="4183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z="2800" b="1" dirty="0" smtClean="0"/>
              <a:t>Świadoma niekompetencja</a:t>
            </a:r>
            <a:r>
              <a:rPr lang="pl-PL" sz="2800" dirty="0" smtClean="0"/>
              <a:t> - na tym etapie jednostka nie umie i nie potrafi czegoś zrobić, jednakże jest świadoma owego braku oraz zdaje sobie sprawę z wartości poznania nowej zdolności, przyswojenia nowej wiedzy. Warto pamiętać, że popełnianie błędów na tym etapie jest integralnym składnikiem procesu nauczania na tym etapie.</a:t>
            </a:r>
          </a:p>
        </p:txBody>
      </p:sp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315233"/>
            <a:ext cx="10649607" cy="4183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z="2800" b="1" dirty="0" smtClean="0"/>
              <a:t>Świadoma kompetencja</a:t>
            </a:r>
            <a:r>
              <a:rPr lang="pl-PL" sz="2800" dirty="0" smtClean="0"/>
              <a:t> - jednostka rozumie pewne procesy oraz potrafi korzystać z nabytych umiejętności. Jednak wykorzystanie umiejętności i wiedzy wymaga koncentracji. W pewnych przypadkach proces może rozłożyć się na kilka etapów, gdy wymaga dużego skupienia w wykorzystaniu konkretnej umiejętności.</a:t>
            </a:r>
            <a:br>
              <a:rPr lang="pl-PL" sz="2800" dirty="0" smtClean="0"/>
            </a:b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315233"/>
            <a:ext cx="10649607" cy="4183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z="2800" b="1" dirty="0" smtClean="0"/>
              <a:t>Nieświadoma kompetencja</a:t>
            </a:r>
            <a:r>
              <a:rPr lang="pl-PL" sz="2800" dirty="0" smtClean="0"/>
              <a:t> - na tym etapie jednostka ma już za sobą na tyle długa praktykę w wykorzystywaniu danej umiejętności, że ta staje się wręcz częścią jego osobowości albo odruchem i może z niej łatwo korzystać. W efekcie dana umiejętność może być wykorzystywana jednocześnie z innymi. Jednostka na tym etapie ponadto może sama nauczać innych, korzystając oczywiście z własnych doświadczeń.</a:t>
            </a:r>
          </a:p>
          <a:p>
            <a:pPr lvl="0"/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212</Words>
  <Application>Microsoft Office PowerPoint</Application>
  <PresentationFormat>Niestandardowy</PresentationFormat>
  <Paragraphs>55</Paragraphs>
  <Slides>12</Slides>
  <Notes>11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Wspomaganie szkół w rozwoju kompetencji matematyczno – przyrodniczych uczniów –  III etap edukacyjny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Domownicy</cp:lastModifiedBy>
  <cp:revision>23</cp:revision>
  <dcterms:created xsi:type="dcterms:W3CDTF">2018-12-02T13:14:09Z</dcterms:created>
  <dcterms:modified xsi:type="dcterms:W3CDTF">2018-12-23T16:08:35Z</dcterms:modified>
</cp:coreProperties>
</file>